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4" r:id="rId2"/>
    <p:sldId id="276" r:id="rId3"/>
    <p:sldId id="279" r:id="rId4"/>
    <p:sldId id="280" r:id="rId5"/>
    <p:sldId id="281" r:id="rId6"/>
    <p:sldId id="274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>
      <p:cViewPr>
        <p:scale>
          <a:sx n="70" d="100"/>
          <a:sy n="70" d="100"/>
        </p:scale>
        <p:origin x="-1090" y="-5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EB0E9-F197-470D-828B-86B2003EE47F}" type="datetimeFigureOut">
              <a:rPr lang="zh-TW" altLang="en-US" smtClean="0"/>
              <a:pPr/>
              <a:t>2012/10/5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77C3D-EF9D-4ECD-85C0-6F2A583B641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39C79-B6EB-4FC2-A9E7-3DC9878E471A}" type="datetimeFigureOut">
              <a:rPr lang="zh-TW" altLang="en-US" smtClean="0"/>
              <a:pPr/>
              <a:t>2012/10/5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F4162-BBBF-40E7-B708-A23870FAA7D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F4162-BBBF-40E7-B708-A23870FAA7D8}" type="slidenum">
              <a:rPr lang="zh-TW" altLang="en-US" smtClean="0">
                <a:solidFill>
                  <a:prstClr val="black"/>
                </a:solidFill>
              </a:rPr>
              <a:pPr/>
              <a:t>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8" indent="0" algn="ctr">
              <a:buNone/>
              <a:defRPr/>
            </a:lvl2pPr>
            <a:lvl3pPr marL="914296" indent="0" algn="ctr">
              <a:buNone/>
              <a:defRPr/>
            </a:lvl3pPr>
            <a:lvl4pPr marL="1371444" indent="0" algn="ctr">
              <a:buNone/>
              <a:defRPr/>
            </a:lvl4pPr>
            <a:lvl5pPr marL="1828591" indent="0" algn="ctr">
              <a:buNone/>
              <a:defRPr/>
            </a:lvl5pPr>
            <a:lvl6pPr marL="2285739" indent="0" algn="ctr">
              <a:buNone/>
              <a:defRPr/>
            </a:lvl6pPr>
            <a:lvl7pPr marL="2742887" indent="0" algn="ctr">
              <a:buNone/>
              <a:defRPr/>
            </a:lvl7pPr>
            <a:lvl8pPr marL="3200035" indent="0" algn="ctr">
              <a:buNone/>
              <a:defRPr/>
            </a:lvl8pPr>
            <a:lvl9pPr marL="3657183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240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24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352800" y="6553200"/>
            <a:ext cx="2667000" cy="3048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7DE036-4B85-4E0F-AB31-17C42A6995E4}" type="slidenum">
              <a:rPr kumimoji="1" lang="en-US" altLang="zh-TW" sz="24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sz="2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3352800" y="6553200"/>
            <a:ext cx="2667000" cy="3048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240672-559C-4DCF-B4A1-7F34B90AAE6B}" type="slidenum">
              <a:rPr kumimoji="1" lang="en-US" altLang="zh-TW" sz="24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sz="2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3352800" y="6553200"/>
            <a:ext cx="2667000" cy="304800"/>
          </a:xfrm>
          <a:prstGeom prst="rect">
            <a:avLst/>
          </a:prstGeom>
        </p:spPr>
        <p:txBody>
          <a:bodyPr/>
          <a:lstStyle>
            <a:lvl1pPr eaLnBrk="1" hangingPunct="1">
              <a:defRPr kumimoji="1" sz="1800">
                <a:latin typeface="Arial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4374A5-5861-43B3-BBC1-92E9B5FFA993}" type="slidenum">
              <a:rPr lang="en-US" altLang="zh-TW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>
          <a:xfrm>
            <a:off x="3352800" y="6553200"/>
            <a:ext cx="2667000" cy="304800"/>
          </a:xfrm>
          <a:prstGeom prst="rect">
            <a:avLst/>
          </a:prstGeom>
        </p:spPr>
        <p:txBody>
          <a:bodyPr/>
          <a:lstStyle>
            <a:lvl1pPr eaLnBrk="1" hangingPunct="1">
              <a:defRPr kumimoji="1" sz="1800">
                <a:latin typeface="Arial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76C279-4C6F-4A67-93BD-97A06D306E98}" type="slidenum">
              <a:rPr lang="en-US" altLang="zh-TW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381750" y="76200"/>
            <a:ext cx="2076450" cy="6019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076950" cy="6019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temp3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685800" y="8382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TW" sz="2800">
                <a:solidFill>
                  <a:prstClr val="white"/>
                </a:solidFill>
              </a:rPr>
              <a:t>Click to edit Sub title style</a:t>
            </a:r>
          </a:p>
        </p:txBody>
      </p:sp>
      <p:sp>
        <p:nvSpPr>
          <p:cNvPr id="8" name="投影片編號版面配置區 3"/>
          <p:cNvSpPr txBox="1">
            <a:spLocks/>
          </p:cNvSpPr>
          <p:nvPr userDrawn="1"/>
        </p:nvSpPr>
        <p:spPr>
          <a:xfrm>
            <a:off x="8748713" y="6607175"/>
            <a:ext cx="395287" cy="27781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192040-C75A-45D0-AC36-3D2BA12693BA}" type="slidenum">
              <a:rPr kumimoji="1" lang="en-US" altLang="zh-TW" sz="1000" smtClean="0">
                <a:solidFill>
                  <a:prstClr val="black"/>
                </a:solidFill>
                <a:ea typeface="新細明體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sz="1000" dirty="0">
              <a:solidFill>
                <a:prstClr val="black"/>
              </a:solidFill>
              <a:ea typeface="新細明體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-128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838200" indent="-3810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UcPeriod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1295400" indent="-3810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rabicPeriod"/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1336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5908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480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5052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624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7772400" cy="2088232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EP2203r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>Wall Mount </a:t>
            </a:r>
            <a:r>
              <a:rPr lang="en-US" altLang="zh-TW" dirty="0" err="1" smtClean="0">
                <a:solidFill>
                  <a:schemeClr val="tx1"/>
                </a:solidFill>
              </a:rPr>
              <a:t>ePoster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940152" y="5589240"/>
            <a:ext cx="2880320" cy="8640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altLang="zh-TW" sz="1600" b="1" dirty="0" smtClean="0">
                <a:solidFill>
                  <a:schemeClr val="tx1"/>
                </a:solidFill>
              </a:rPr>
              <a:t>Version: 1.0</a:t>
            </a:r>
          </a:p>
          <a:p>
            <a:pPr algn="ctr"/>
            <a:r>
              <a:rPr lang="en-US" altLang="zh-TW" sz="1600" b="1" dirty="0" smtClean="0">
                <a:solidFill>
                  <a:schemeClr val="tx1"/>
                </a:solidFill>
              </a:rPr>
              <a:t>Date: Sep. 11 2012 </a:t>
            </a:r>
            <a:endParaRPr lang="zh-TW" altLang="en-US" sz="1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Wall-mount </a:t>
            </a:r>
            <a:r>
              <a:rPr lang="en-US" altLang="zh-TW" dirty="0" err="1" smtClean="0"/>
              <a:t>ePoster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51520" y="3212976"/>
            <a:ext cx="5040808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2"/>
              </a:buBlip>
            </a:pPr>
            <a:r>
              <a:rPr lang="en-US" altLang="zh-TW" sz="2400" dirty="0">
                <a:solidFill>
                  <a:srgbClr val="000000"/>
                </a:solidFill>
                <a:latin typeface="Tahoma" pitchFamily="34" charset="0"/>
              </a:rPr>
              <a:t>Features</a:t>
            </a:r>
            <a:r>
              <a:rPr lang="en-US" altLang="zh-TW" sz="2400" b="1" dirty="0">
                <a:solidFill>
                  <a:srgbClr val="000000"/>
                </a:solidFill>
                <a:latin typeface="Tahoma" pitchFamily="34" charset="0"/>
              </a:rPr>
              <a:t>:</a:t>
            </a: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US" altLang="zh-TW" sz="1600" dirty="0" smtClean="0">
                <a:solidFill>
                  <a:srgbClr val="0033CC"/>
                </a:solidFill>
                <a:latin typeface="Tahoma" pitchFamily="34" charset="0"/>
              </a:rPr>
              <a:t> </a:t>
            </a:r>
            <a:r>
              <a:rPr lang="en-US" altLang="zh-TW" sz="1600" dirty="0">
                <a:solidFill>
                  <a:srgbClr val="0033CC"/>
                </a:solidFill>
                <a:latin typeface="Tahoma" pitchFamily="34" charset="0"/>
              </a:rPr>
              <a:t>FHD (1920x1080) panel</a:t>
            </a:r>
          </a:p>
          <a:p>
            <a:pPr marL="0" lvl="1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US" altLang="zh-TW" sz="1600" dirty="0" smtClean="0">
                <a:solidFill>
                  <a:srgbClr val="0033CC"/>
                </a:solidFill>
                <a:latin typeface="Tahoma" pitchFamily="34" charset="0"/>
              </a:rPr>
              <a:t> Ultra </a:t>
            </a:r>
            <a:r>
              <a:rPr lang="en-US" altLang="zh-TW" sz="1600" dirty="0">
                <a:solidFill>
                  <a:srgbClr val="0033CC"/>
                </a:solidFill>
                <a:latin typeface="Tahoma" pitchFamily="34" charset="0"/>
              </a:rPr>
              <a:t>Slim </a:t>
            </a:r>
            <a:r>
              <a:rPr lang="en-US" altLang="zh-TW" sz="1600" dirty="0" smtClean="0">
                <a:solidFill>
                  <a:srgbClr val="0033CC"/>
                </a:solidFill>
                <a:latin typeface="Tahoma" pitchFamily="34" charset="0"/>
              </a:rPr>
              <a:t>design</a:t>
            </a:r>
          </a:p>
          <a:p>
            <a:pPr marL="0" lvl="1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US" altLang="zh-TW" sz="1600" dirty="0" smtClean="0">
                <a:solidFill>
                  <a:srgbClr val="0033CC"/>
                </a:solidFill>
                <a:latin typeface="Tahoma" pitchFamily="34" charset="0"/>
              </a:rPr>
              <a:t> LED </a:t>
            </a:r>
            <a:r>
              <a:rPr lang="en-US" altLang="zh-TW" sz="1600" dirty="0" err="1" smtClean="0">
                <a:solidFill>
                  <a:srgbClr val="0033CC"/>
                </a:solidFill>
                <a:latin typeface="Tahoma" pitchFamily="34" charset="0"/>
              </a:rPr>
              <a:t>backlite</a:t>
            </a:r>
            <a:r>
              <a:rPr lang="en-US" altLang="zh-TW" sz="1600" dirty="0" smtClean="0">
                <a:solidFill>
                  <a:srgbClr val="0033CC"/>
                </a:solidFill>
                <a:latin typeface="Tahoma" pitchFamily="34" charset="0"/>
              </a:rPr>
              <a:t>; power saving</a:t>
            </a:r>
            <a:endParaRPr lang="en-US" altLang="zh-TW" sz="1600" dirty="0">
              <a:solidFill>
                <a:srgbClr val="0033CC"/>
              </a:solidFill>
              <a:latin typeface="Tahoma" pitchFamily="34" charset="0"/>
            </a:endParaRPr>
          </a:p>
          <a:p>
            <a:pPr marL="0" lvl="1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US" altLang="zh-TW" sz="1600" dirty="0" smtClean="0">
                <a:solidFill>
                  <a:srgbClr val="0033CC"/>
                </a:solidFill>
                <a:latin typeface="Tahoma" pitchFamily="34" charset="0"/>
              </a:rPr>
              <a:t> Tempered glass: glassy look-n-feel &amp; reliable for pubic environment usage</a:t>
            </a:r>
            <a:endParaRPr lang="en-US" altLang="zh-TW" sz="1600" dirty="0">
              <a:solidFill>
                <a:srgbClr val="0033CC"/>
              </a:solidFill>
              <a:latin typeface="Tahoma" pitchFamily="34" charset="0"/>
            </a:endParaRPr>
          </a:p>
          <a:p>
            <a:pPr marL="0" lvl="1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US" altLang="zh-TW" sz="1600" dirty="0" smtClean="0">
                <a:solidFill>
                  <a:srgbClr val="0033CC"/>
                </a:solidFill>
                <a:latin typeface="Tahoma" pitchFamily="34" charset="0"/>
              </a:rPr>
              <a:t> Built-in media player for video decoding: full HD video file formats: AVI, WMV, MPG, MPEG, VOB, TS.</a:t>
            </a:r>
          </a:p>
          <a:p>
            <a:pPr marL="0" lvl="1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US" altLang="zh-TW" sz="1600" dirty="0" smtClean="0">
                <a:solidFill>
                  <a:srgbClr val="0033CC"/>
                </a:solidFill>
                <a:latin typeface="Tahoma" pitchFamily="34" charset="0"/>
              </a:rPr>
              <a:t> Rich I/O: HDMI &amp; VGA to connect to external PC </a:t>
            </a:r>
            <a:endParaRPr lang="en-US" altLang="zh-TW" sz="1600" dirty="0">
              <a:solidFill>
                <a:srgbClr val="0033CC"/>
              </a:solidFill>
              <a:latin typeface="Tahoma" pitchFamily="34" charset="0"/>
            </a:endParaRPr>
          </a:p>
          <a:p>
            <a:pPr marL="0" lvl="1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endParaRPr lang="zh-TW" altLang="en-US" sz="1600" dirty="0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0825" y="765175"/>
            <a:ext cx="3744913" cy="208776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en-US" altLang="zh-TW" sz="2400" b="1" dirty="0">
                <a:solidFill>
                  <a:prstClr val="black"/>
                </a:solidFill>
                <a:latin typeface="Tahoma" pitchFamily="34" charset="0"/>
              </a:rPr>
              <a:t>Model: </a:t>
            </a:r>
            <a:r>
              <a:rPr lang="en-US" altLang="zh-TW" sz="2400" b="1" dirty="0" smtClean="0">
                <a:solidFill>
                  <a:srgbClr val="0033CC"/>
                </a:solidFill>
                <a:latin typeface="Tahoma" pitchFamily="34" charset="0"/>
              </a:rPr>
              <a:t>EP2203r</a:t>
            </a:r>
          </a:p>
          <a:p>
            <a:pPr marL="342900" indent="-3429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2"/>
              </a:buBlip>
              <a:defRPr/>
            </a:pPr>
            <a:endParaRPr lang="en-US" altLang="zh-TW" sz="2400" b="1" dirty="0" smtClean="0">
              <a:solidFill>
                <a:srgbClr val="0033CC"/>
              </a:solidFill>
              <a:latin typeface="Tahoma" pitchFamily="34" charset="0"/>
            </a:endParaRPr>
          </a:p>
          <a:p>
            <a:pPr marL="342900" indent="-3429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2"/>
              </a:buBlip>
              <a:defRPr/>
            </a:pPr>
            <a:endParaRPr lang="en-US" altLang="zh-TW" sz="2400" b="1" dirty="0" smtClean="0">
              <a:solidFill>
                <a:srgbClr val="0033CC"/>
              </a:solidFill>
              <a:latin typeface="Tahoma" pitchFamily="34" charset="0"/>
            </a:endParaRPr>
          </a:p>
          <a:p>
            <a:pPr marL="342900" indent="-3429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en-US" altLang="zh-TW" sz="2400" b="1" dirty="0" smtClean="0">
                <a:solidFill>
                  <a:srgbClr val="0033CC"/>
                </a:solidFill>
                <a:latin typeface="Tahoma" pitchFamily="34" charset="0"/>
              </a:rPr>
              <a:t>MP in Dec. </a:t>
            </a:r>
            <a:r>
              <a:rPr lang="en-US" altLang="zh-TW" sz="2400" b="1" smtClean="0">
                <a:solidFill>
                  <a:srgbClr val="0033CC"/>
                </a:solidFill>
                <a:latin typeface="Tahoma" pitchFamily="34" charset="0"/>
              </a:rPr>
              <a:t>2012</a:t>
            </a:r>
            <a:endParaRPr lang="en-US" altLang="zh-TW" sz="2400" b="1" dirty="0" smtClean="0">
              <a:solidFill>
                <a:srgbClr val="0033CC"/>
              </a:solidFill>
              <a:latin typeface="Tahoma" pitchFamily="34" charset="0"/>
            </a:endParaRPr>
          </a:p>
          <a:p>
            <a:pPr marL="342900" indent="-3429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80000"/>
              <a:defRPr/>
            </a:pPr>
            <a:r>
              <a:rPr lang="en-US" altLang="zh-TW" sz="2400" b="1" dirty="0" smtClean="0">
                <a:solidFill>
                  <a:srgbClr val="0033CC"/>
                </a:solidFill>
                <a:latin typeface="Tahoma" pitchFamily="34" charset="0"/>
              </a:rPr>
              <a:t>                 </a:t>
            </a:r>
            <a:endParaRPr lang="en-US" altLang="zh-TW" sz="20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pic>
        <p:nvPicPr>
          <p:cNvPr id="8" name="內容版面配置區 5" descr="front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0104" t="8492" r="8965" b="6154"/>
          <a:stretch>
            <a:fillRect/>
          </a:stretch>
        </p:blipFill>
        <p:spPr>
          <a:xfrm>
            <a:off x="6300192" y="3789040"/>
            <a:ext cx="2706731" cy="2134886"/>
          </a:xfrm>
        </p:spPr>
      </p:pic>
      <p:pic>
        <p:nvPicPr>
          <p:cNvPr id="7" name="圖片 6" descr="front3.jpg"/>
          <p:cNvPicPr>
            <a:picLocks noChangeAspect="1"/>
          </p:cNvPicPr>
          <p:nvPr/>
        </p:nvPicPr>
        <p:blipFill>
          <a:blip r:embed="rId5" cstate="print"/>
          <a:srcRect l="31757" t="2455" r="28869" b="5963"/>
          <a:stretch>
            <a:fillRect/>
          </a:stretch>
        </p:blipFill>
        <p:spPr>
          <a:xfrm>
            <a:off x="5004048" y="836712"/>
            <a:ext cx="1738124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ID Highlight</a:t>
            </a:r>
            <a:endParaRPr lang="zh-TW" altLang="en-US" b="1" dirty="0"/>
          </a:p>
        </p:txBody>
      </p:sp>
      <p:pic>
        <p:nvPicPr>
          <p:cNvPr id="4098" name="a4752b61-0977-4cbe-b6b7-02729adda298" descr="1A01BCE7-F1FD-4704-9B03-330579D80BF8"/>
          <p:cNvPicPr>
            <a:picLocks noChangeAspect="1" noChangeArrowheads="1"/>
          </p:cNvPicPr>
          <p:nvPr/>
        </p:nvPicPr>
        <p:blipFill>
          <a:blip r:embed="rId2" cstate="print"/>
          <a:srcRect l="24348" t="905" r="22969" b="1708"/>
          <a:stretch>
            <a:fillRect/>
          </a:stretch>
        </p:blipFill>
        <p:spPr bwMode="auto">
          <a:xfrm>
            <a:off x="2016224" y="692696"/>
            <a:ext cx="4078635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單箭頭接點 5"/>
          <p:cNvCxnSpPr/>
          <p:nvPr/>
        </p:nvCxnSpPr>
        <p:spPr bwMode="auto">
          <a:xfrm>
            <a:off x="5400600" y="1196752"/>
            <a:ext cx="720080" cy="0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6192688" y="10527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TW" dirty="0">
                <a:solidFill>
                  <a:prstClr val="black"/>
                </a:solidFill>
                <a:latin typeface="Arial"/>
                <a:ea typeface="ＭＳ Ｐゴシック"/>
              </a:rPr>
              <a:t>Round Design</a:t>
            </a:r>
            <a:endParaRPr lang="zh-TW" altLang="en-US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cxnSp>
        <p:nvCxnSpPr>
          <p:cNvPr id="8" name="直線單箭頭接點 7"/>
          <p:cNvCxnSpPr/>
          <p:nvPr/>
        </p:nvCxnSpPr>
        <p:spPr bwMode="auto">
          <a:xfrm>
            <a:off x="2016224" y="2780928"/>
            <a:ext cx="720080" cy="0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611560" y="2564904"/>
            <a:ext cx="140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TW" dirty="0">
                <a:solidFill>
                  <a:prstClr val="black"/>
                </a:solidFill>
                <a:latin typeface="Arial"/>
                <a:ea typeface="ＭＳ Ｐゴシック"/>
              </a:rPr>
              <a:t>Thin &amp; Slim</a:t>
            </a:r>
            <a:endParaRPr lang="zh-TW" altLang="en-US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cxnSp>
        <p:nvCxnSpPr>
          <p:cNvPr id="10" name="直線單箭頭接點 9"/>
          <p:cNvCxnSpPr/>
          <p:nvPr/>
        </p:nvCxnSpPr>
        <p:spPr bwMode="auto">
          <a:xfrm>
            <a:off x="4824536" y="3356992"/>
            <a:ext cx="1152128" cy="0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6048672" y="3140968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TW" dirty="0">
                <a:solidFill>
                  <a:prstClr val="black"/>
                </a:solidFill>
                <a:latin typeface="Arial"/>
                <a:ea typeface="ＭＳ Ｐゴシック"/>
              </a:rPr>
              <a:t>Tempered glass</a:t>
            </a:r>
          </a:p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TW" dirty="0">
                <a:solidFill>
                  <a:prstClr val="black"/>
                </a:solidFill>
                <a:latin typeface="Arial"/>
                <a:ea typeface="ＭＳ Ｐゴシック"/>
              </a:rPr>
              <a:t>- Reliable for public usage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I/O Connectors</a:t>
            </a:r>
            <a:endParaRPr lang="zh-TW" altLang="en-US" dirty="0"/>
          </a:p>
        </p:txBody>
      </p:sp>
      <p:pic>
        <p:nvPicPr>
          <p:cNvPr id="4" name="內容版面配置區 3" descr="interface do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4387" b="28364"/>
          <a:stretch>
            <a:fillRect/>
          </a:stretch>
        </p:blipFill>
        <p:spPr>
          <a:xfrm>
            <a:off x="683568" y="4221088"/>
            <a:ext cx="6295203" cy="2232248"/>
          </a:xfrm>
        </p:spPr>
      </p:pic>
      <p:pic>
        <p:nvPicPr>
          <p:cNvPr id="5" name="圖片 4" descr="interface.jpg"/>
          <p:cNvPicPr>
            <a:picLocks noChangeAspect="1"/>
          </p:cNvPicPr>
          <p:nvPr/>
        </p:nvPicPr>
        <p:blipFill>
          <a:blip r:embed="rId3" cstate="print"/>
          <a:srcRect l="-465" t="17363" r="-334" b="20688"/>
          <a:stretch>
            <a:fillRect/>
          </a:stretch>
        </p:blipFill>
        <p:spPr>
          <a:xfrm>
            <a:off x="611560" y="764704"/>
            <a:ext cx="7200800" cy="3319119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 bwMode="auto">
          <a:xfrm>
            <a:off x="6300192" y="3717032"/>
            <a:ext cx="720080" cy="0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7236296" y="350100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TW" dirty="0">
                <a:solidFill>
                  <a:prstClr val="black"/>
                </a:solidFill>
                <a:latin typeface="Arial"/>
                <a:ea typeface="ＭＳ Ｐゴシック"/>
              </a:rPr>
              <a:t>Lockable I/O cover</a:t>
            </a:r>
            <a:endParaRPr lang="zh-TW" altLang="en-US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Key Feature</a:t>
            </a:r>
            <a:endParaRPr lang="zh-TW" altLang="en-US" b="1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</p:nvPr>
        </p:nvGraphicFramePr>
        <p:xfrm>
          <a:off x="323528" y="827544"/>
          <a:ext cx="8352928" cy="491942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48272"/>
                <a:gridCol w="5904656"/>
              </a:tblGrid>
              <a:tr h="334432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EP2203r</a:t>
                      </a:r>
                      <a:endParaRPr lang="zh-TW" altLang="en-US" sz="1200" dirty="0"/>
                    </a:p>
                  </a:txBody>
                  <a:tcPr/>
                </a:tc>
              </a:tr>
              <a:tr h="241632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Panel size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22”</a:t>
                      </a:r>
                      <a:endParaRPr lang="zh-TW" altLang="en-US" sz="1200" dirty="0"/>
                    </a:p>
                  </a:txBody>
                  <a:tcPr/>
                </a:tc>
              </a:tr>
              <a:tr h="183336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Panel resolution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1920 x 1080</a:t>
                      </a:r>
                      <a:endParaRPr lang="zh-TW" altLang="en-US" sz="1200" dirty="0"/>
                    </a:p>
                  </a:txBody>
                  <a:tcPr/>
                </a:tc>
              </a:tr>
              <a:tr h="269056">
                <a:tc>
                  <a:txBody>
                    <a:bodyPr/>
                    <a:lstStyle/>
                    <a:p>
                      <a:r>
                        <a:rPr lang="en-US" altLang="zh-TW" sz="1200" dirty="0" err="1" smtClean="0"/>
                        <a:t>Backlite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LED</a:t>
                      </a:r>
                      <a:endParaRPr lang="zh-TW" altLang="en-US" sz="1200" dirty="0"/>
                    </a:p>
                  </a:txBody>
                  <a:tcPr/>
                </a:tc>
              </a:tr>
              <a:tr h="282768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Display</a:t>
                      </a:r>
                      <a:r>
                        <a:rPr lang="en-US" altLang="zh-TW" sz="1200" baseline="0" dirty="0" smtClean="0"/>
                        <a:t> area (H x V mm)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478 x 269</a:t>
                      </a:r>
                      <a:endParaRPr lang="zh-TW" altLang="en-U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Brightness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250 </a:t>
                      </a:r>
                      <a:r>
                        <a:rPr lang="en-US" altLang="zh-TW" sz="1200" dirty="0" err="1" smtClean="0"/>
                        <a:t>cd</a:t>
                      </a:r>
                      <a:r>
                        <a:rPr lang="en-US" altLang="zh-TW" sz="1200" dirty="0" smtClean="0"/>
                        <a:t>/m2</a:t>
                      </a:r>
                      <a:endParaRPr lang="zh-TW" altLang="en-U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Contrast ratio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3000 : 1</a:t>
                      </a:r>
                      <a:endParaRPr lang="zh-TW" altLang="en-U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Power consumption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32W</a:t>
                      </a:r>
                      <a:endParaRPr lang="zh-TW" altLang="en-US" sz="12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I/O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Video:</a:t>
                      </a:r>
                      <a:r>
                        <a:rPr lang="en-US" altLang="zh-TW" sz="1200" baseline="0" dirty="0" smtClean="0"/>
                        <a:t> HDMI/ VGA; USB 2.0 x 2, RJ45 x 1</a:t>
                      </a:r>
                      <a:endParaRPr lang="zh-TW" altLang="en-US" sz="1200" dirty="0"/>
                    </a:p>
                  </a:txBody>
                  <a:tcPr/>
                </a:tc>
              </a:tr>
              <a:tr h="229736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speaker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2W, 5</a:t>
                      </a:r>
                      <a:r>
                        <a:rPr lang="el-GR" altLang="zh-TW" sz="1200" dirty="0" smtClean="0"/>
                        <a:t>Ώ</a:t>
                      </a:r>
                      <a:endParaRPr lang="zh-TW" altLang="en-US" sz="1200" dirty="0"/>
                    </a:p>
                  </a:txBody>
                  <a:tcPr/>
                </a:tc>
              </a:tr>
              <a:tr h="315456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Dimension (H x V x D mm)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585 x 378 x 34</a:t>
                      </a:r>
                      <a:endParaRPr lang="zh-TW" altLang="en-U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Media</a:t>
                      </a:r>
                      <a:r>
                        <a:rPr lang="en-US" altLang="zh-TW" sz="1200" baseline="0" dirty="0" smtClean="0"/>
                        <a:t> format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Video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 ~ video codec: MPEG1, MPEG2, MPEG4, H.264, AVC, VC-1, RM and WMV</a:t>
                      </a:r>
                    </a:p>
                    <a:p>
                      <a:pPr algn="ctr"/>
                      <a:r>
                        <a:rPr lang="en-US" altLang="zh-TW" sz="1200" dirty="0" smtClean="0"/>
                        <a:t>  ~ video format: mpg, </a:t>
                      </a:r>
                      <a:r>
                        <a:rPr lang="en-US" altLang="zh-TW" sz="1200" dirty="0" err="1" smtClean="0"/>
                        <a:t>avi</a:t>
                      </a:r>
                      <a:r>
                        <a:rPr lang="en-US" altLang="zh-TW" sz="1200" dirty="0" smtClean="0"/>
                        <a:t>, </a:t>
                      </a:r>
                      <a:r>
                        <a:rPr lang="en-US" altLang="zh-TW" sz="1200" dirty="0" err="1" smtClean="0"/>
                        <a:t>wmv</a:t>
                      </a:r>
                      <a:r>
                        <a:rPr lang="en-US" altLang="zh-TW" sz="1200" dirty="0" smtClean="0"/>
                        <a:t>, </a:t>
                      </a:r>
                      <a:r>
                        <a:rPr lang="en-US" altLang="zh-TW" sz="1200" dirty="0" err="1" smtClean="0"/>
                        <a:t>mkv</a:t>
                      </a:r>
                      <a:r>
                        <a:rPr lang="en-US" altLang="zh-TW" sz="1200" dirty="0" smtClean="0"/>
                        <a:t>, </a:t>
                      </a:r>
                      <a:r>
                        <a:rPr lang="en-US" altLang="zh-TW" sz="1200" dirty="0" err="1" smtClean="0"/>
                        <a:t>flv</a:t>
                      </a:r>
                      <a:r>
                        <a:rPr lang="en-US" altLang="zh-TW" sz="1200" dirty="0" smtClean="0"/>
                        <a:t>, </a:t>
                      </a:r>
                      <a:r>
                        <a:rPr lang="en-US" altLang="zh-TW" sz="1200" dirty="0" err="1" smtClean="0"/>
                        <a:t>mov</a:t>
                      </a:r>
                      <a:r>
                        <a:rPr lang="en-US" altLang="zh-TW" sz="1200" dirty="0" smtClean="0"/>
                        <a:t>, mp4, </a:t>
                      </a:r>
                      <a:r>
                        <a:rPr lang="en-US" altLang="zh-TW" sz="1200" dirty="0" err="1" smtClean="0"/>
                        <a:t>rm</a:t>
                      </a:r>
                      <a:r>
                        <a:rPr lang="en-US" altLang="zh-TW" sz="1200" dirty="0" smtClean="0"/>
                        <a:t>, </a:t>
                      </a:r>
                      <a:r>
                        <a:rPr lang="en-US" altLang="zh-TW" sz="1200" dirty="0" err="1" smtClean="0"/>
                        <a:t>rmvb</a:t>
                      </a:r>
                      <a:r>
                        <a:rPr lang="en-US" altLang="zh-TW" sz="1200" dirty="0" smtClean="0"/>
                        <a:t>, </a:t>
                      </a:r>
                      <a:r>
                        <a:rPr lang="en-US" altLang="zh-TW" sz="1200" dirty="0" err="1" smtClean="0"/>
                        <a:t>ts</a:t>
                      </a:r>
                      <a:r>
                        <a:rPr lang="en-US" altLang="zh-TW" sz="1200" dirty="0" smtClean="0"/>
                        <a:t> and tp.</a:t>
                      </a:r>
                    </a:p>
                  </a:txBody>
                  <a:tcPr/>
                </a:tc>
              </a:tr>
              <a:tr h="229736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Image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JPEG,</a:t>
                      </a:r>
                      <a:r>
                        <a:rPr lang="en-US" altLang="zh-TW" sz="1200" baseline="0" dirty="0" smtClean="0"/>
                        <a:t> GIF, BMP, PNG</a:t>
                      </a:r>
                      <a:endParaRPr lang="zh-TW" altLang="en-US" sz="1200" dirty="0"/>
                    </a:p>
                  </a:txBody>
                  <a:tcPr/>
                </a:tc>
              </a:tr>
              <a:tr h="243448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Auto</a:t>
                      </a:r>
                      <a:r>
                        <a:rPr lang="en-US" altLang="zh-TW" sz="1200" baseline="0" dirty="0" smtClean="0"/>
                        <a:t> power on/off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Set by OSD</a:t>
                      </a:r>
                      <a:endParaRPr lang="zh-TW" altLang="en-US" sz="1200" dirty="0"/>
                    </a:p>
                  </a:txBody>
                  <a:tcPr/>
                </a:tc>
              </a:tr>
              <a:tr h="334432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CMS</a:t>
                      </a:r>
                      <a:r>
                        <a:rPr lang="en-US" altLang="zh-TW" sz="1200" baseline="0" dirty="0" smtClean="0"/>
                        <a:t> for networked operation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err="1" smtClean="0"/>
                        <a:t>ePoster</a:t>
                      </a:r>
                      <a:r>
                        <a:rPr lang="en-US" altLang="zh-TW" sz="1200" dirty="0" smtClean="0"/>
                        <a:t> Man</a:t>
                      </a:r>
                      <a:r>
                        <a:rPr lang="en-US" altLang="zh-TW" sz="1200" baseline="0" dirty="0" smtClean="0"/>
                        <a:t>ager Express plus </a:t>
                      </a:r>
                      <a:r>
                        <a:rPr lang="en-US" altLang="zh-TW" sz="1200" baseline="0" dirty="0" smtClean="0">
                          <a:sym typeface="Wingdings" pitchFamily="2" charset="2"/>
                        </a:rPr>
                        <a:t> not yet mature to promote; will claim as standalone usage first</a:t>
                      </a:r>
                      <a:endParaRPr lang="zh-TW" alt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Dimension – EP2203r 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 bwMode="auto">
          <a:xfrm>
            <a:off x="4499992" y="5517232"/>
            <a:ext cx="3168352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7" name="圖片 6" descr="PF22H7-尺寸图.jpg"/>
          <p:cNvPicPr>
            <a:picLocks noChangeAspect="1"/>
          </p:cNvPicPr>
          <p:nvPr/>
        </p:nvPicPr>
        <p:blipFill>
          <a:blip r:embed="rId2" cstate="print"/>
          <a:srcRect l="5113" t="6951" r="2751" b="13250"/>
          <a:stretch>
            <a:fillRect/>
          </a:stretch>
        </p:blipFill>
        <p:spPr>
          <a:xfrm>
            <a:off x="323528" y="908720"/>
            <a:ext cx="8424936" cy="54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  <a:txDef>
      <a:spPr/>
      <a:bodyPr wrap="square" rtlCol="0">
        <a:noAutofit/>
      </a:bodyPr>
      <a:lstStyle>
        <a:defPPr algn="ctr">
          <a:defRPr sz="1600" b="1" dirty="0" smtClean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267</Words>
  <Application>Microsoft Office PowerPoint</Application>
  <PresentationFormat>如螢幕大小 (4:3)</PresentationFormat>
  <Paragraphs>57</Paragraphs>
  <Slides>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佈景主題1</vt:lpstr>
      <vt:lpstr>EP2203r Wall Mount ePoster </vt:lpstr>
      <vt:lpstr>Wall-mount ePoster </vt:lpstr>
      <vt:lpstr>ID Highlight</vt:lpstr>
      <vt:lpstr>I/O Connectors</vt:lpstr>
      <vt:lpstr>Key Feature</vt:lpstr>
      <vt:lpstr>Dimension – EP2203r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EP4220 Pre-Kick Off</dc:title>
  <dc:creator>Monica Sun</dc:creator>
  <cp:lastModifiedBy>Monica Sun</cp:lastModifiedBy>
  <cp:revision>13</cp:revision>
  <dcterms:created xsi:type="dcterms:W3CDTF">2012-08-22T07:44:09Z</dcterms:created>
  <dcterms:modified xsi:type="dcterms:W3CDTF">2012-10-05T10:29:29Z</dcterms:modified>
</cp:coreProperties>
</file>